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iteraturnaya Bold" charset="1" panose="02020803070505020403"/>
      <p:regular r:id="rId16"/>
    </p:embeddedFont>
    <p:embeddedFont>
      <p:font typeface="Cartograph Mono" charset="1" panose="00000509000000000000"/>
      <p:regular r:id="rId17"/>
    </p:embeddedFont>
    <p:embeddedFont>
      <p:font typeface="Arimo" charset="1" panose="020B0604020202020204"/>
      <p:regular r:id="rId18"/>
    </p:embeddedFont>
    <p:embeddedFont>
      <p:font typeface="Della Respira" charset="1" panose="02000603000000000000"/>
      <p:regular r:id="rId19"/>
    </p:embeddedFont>
    <p:embeddedFont>
      <p:font typeface="Cartograph Mono Bold" charset="1" panose="00000809000000000000"/>
      <p:regular r:id="rId20"/>
    </p:embeddedFont>
    <p:embeddedFont>
      <p:font typeface="Cartograph Mono Semi-Bold" charset="1" panose="00000709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19761" y="1924281"/>
            <a:ext cx="8870383" cy="595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88"/>
              </a:lnSpc>
            </a:pPr>
            <a:r>
              <a:rPr lang="en-US" sz="16800" spc="-1260" b="true">
                <a:solidFill>
                  <a:srgbClr val="0B59BE"/>
                </a:solidFill>
                <a:latin typeface="Literaturnaya Bold"/>
                <a:ea typeface="Literaturnaya Bold"/>
                <a:cs typeface="Literaturnaya Bold"/>
                <a:sym typeface="Literaturnaya Bold"/>
              </a:rPr>
              <a:t>Digital Marketing Syllabus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19761" y="7877025"/>
            <a:ext cx="562622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2"/>
              </a:lnSpc>
              <a:spcBef>
                <a:spcPct val="0"/>
              </a:spcBef>
            </a:pPr>
            <a:r>
              <a:rPr lang="en-US" sz="4802" u="sng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Aaron Pamintuan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19761" y="8858250"/>
            <a:ext cx="502251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  <a:spcBef>
                <a:spcPct val="0"/>
              </a:spcBef>
            </a:pPr>
            <a:r>
              <a:rPr lang="en-US" sz="261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LAS FELIPINAS UNIVERSITY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998718" y="-581550"/>
            <a:ext cx="6367269" cy="6367269"/>
          </a:xfrm>
          <a:custGeom>
            <a:avLst/>
            <a:gdLst/>
            <a:ahLst/>
            <a:cxnLst/>
            <a:rect r="r" b="b" t="t" l="l"/>
            <a:pathLst>
              <a:path h="6367269" w="6367269">
                <a:moveTo>
                  <a:pt x="0" y="0"/>
                </a:moveTo>
                <a:lnTo>
                  <a:pt x="6367268" y="0"/>
                </a:lnTo>
                <a:lnTo>
                  <a:pt x="6367268" y="6367268"/>
                </a:lnTo>
                <a:lnTo>
                  <a:pt x="0" y="6367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98718" y="5785718"/>
            <a:ext cx="6367269" cy="6367269"/>
          </a:xfrm>
          <a:custGeom>
            <a:avLst/>
            <a:gdLst/>
            <a:ahLst/>
            <a:cxnLst/>
            <a:rect r="r" b="b" t="t" l="l"/>
            <a:pathLst>
              <a:path h="6367269" w="6367269">
                <a:moveTo>
                  <a:pt x="0" y="0"/>
                </a:moveTo>
                <a:lnTo>
                  <a:pt x="6367268" y="0"/>
                </a:lnTo>
                <a:lnTo>
                  <a:pt x="6367268" y="6367269"/>
                </a:lnTo>
                <a:lnTo>
                  <a:pt x="0" y="6367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9779" y="1474212"/>
            <a:ext cx="7228442" cy="5819822"/>
          </a:xfrm>
          <a:custGeom>
            <a:avLst/>
            <a:gdLst/>
            <a:ahLst/>
            <a:cxnLst/>
            <a:rect r="r" b="b" t="t" l="l"/>
            <a:pathLst>
              <a:path h="5819822" w="7228442">
                <a:moveTo>
                  <a:pt x="0" y="0"/>
                </a:moveTo>
                <a:lnTo>
                  <a:pt x="7228442" y="0"/>
                </a:lnTo>
                <a:lnTo>
                  <a:pt x="7228442" y="5819822"/>
                </a:lnTo>
                <a:lnTo>
                  <a:pt x="0" y="5819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13777" y="8376066"/>
            <a:ext cx="9460446" cy="881729"/>
          </a:xfrm>
          <a:custGeom>
            <a:avLst/>
            <a:gdLst/>
            <a:ahLst/>
            <a:cxnLst/>
            <a:rect r="r" b="b" t="t" l="l"/>
            <a:pathLst>
              <a:path h="881729" w="9460446">
                <a:moveTo>
                  <a:pt x="0" y="0"/>
                </a:moveTo>
                <a:lnTo>
                  <a:pt x="9460446" y="0"/>
                </a:lnTo>
                <a:lnTo>
                  <a:pt x="9460446" y="881729"/>
                </a:lnTo>
                <a:lnTo>
                  <a:pt x="0" y="88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58" r="0" b="-18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9860" y="8181470"/>
            <a:ext cx="1486827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7000">
                <a:solidFill>
                  <a:srgbClr val="0B59BE"/>
                </a:solidFill>
                <a:latin typeface="Cartograph Mono Semi-Bold"/>
                <a:ea typeface="Cartograph Mono Semi-Bold"/>
                <a:cs typeface="Cartograph Mono Semi-Bold"/>
                <a:sym typeface="Cartograph Mono Semi-Bold"/>
              </a:rPr>
              <a:t>Maraming salamat!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777140" cy="10287000"/>
            <a:chOff x="0" y="0"/>
            <a:chExt cx="1036952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815" t="0" r="24815" b="0"/>
            <a:stretch>
              <a:fillRect/>
            </a:stretch>
          </p:blipFill>
          <p:spPr>
            <a:xfrm flipH="false" flipV="false">
              <a:off x="0" y="0"/>
              <a:ext cx="1036952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67358" y="8037258"/>
            <a:ext cx="5787123" cy="1221042"/>
            <a:chOff x="0" y="0"/>
            <a:chExt cx="8579070" cy="18101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9070" cy="1810123"/>
            </a:xfrm>
            <a:custGeom>
              <a:avLst/>
              <a:gdLst/>
              <a:ahLst/>
              <a:cxnLst/>
              <a:rect r="r" b="b" t="t" l="l"/>
              <a:pathLst>
                <a:path h="1810123" w="8579070">
                  <a:moveTo>
                    <a:pt x="40134" y="0"/>
                  </a:moveTo>
                  <a:lnTo>
                    <a:pt x="8538937" y="0"/>
                  </a:lnTo>
                  <a:cubicBezTo>
                    <a:pt x="8561101" y="0"/>
                    <a:pt x="8579070" y="17968"/>
                    <a:pt x="8579070" y="40134"/>
                  </a:cubicBezTo>
                  <a:lnTo>
                    <a:pt x="8579070" y="1769990"/>
                  </a:lnTo>
                  <a:cubicBezTo>
                    <a:pt x="8579070" y="1780634"/>
                    <a:pt x="8574842" y="1790842"/>
                    <a:pt x="8567315" y="1798368"/>
                  </a:cubicBezTo>
                  <a:cubicBezTo>
                    <a:pt x="8559789" y="1805895"/>
                    <a:pt x="8549580" y="1810123"/>
                    <a:pt x="8538937" y="1810123"/>
                  </a:cubicBezTo>
                  <a:lnTo>
                    <a:pt x="40134" y="1810123"/>
                  </a:lnTo>
                  <a:cubicBezTo>
                    <a:pt x="17968" y="1810123"/>
                    <a:pt x="0" y="1792155"/>
                    <a:pt x="0" y="1769990"/>
                  </a:cubicBezTo>
                  <a:lnTo>
                    <a:pt x="0" y="40134"/>
                  </a:lnTo>
                  <a:cubicBezTo>
                    <a:pt x="0" y="17968"/>
                    <a:pt x="17968" y="0"/>
                    <a:pt x="40134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579070" cy="185774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100F0D"/>
                  </a:solidFill>
                  <a:latin typeface="Arimo"/>
                  <a:ea typeface="Arimo"/>
                  <a:cs typeface="Arimo"/>
                  <a:sym typeface="Arimo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285851" y="975186"/>
            <a:ext cx="1973449" cy="604503"/>
            <a:chOff x="0" y="0"/>
            <a:chExt cx="2631266" cy="8060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966324" y="56152"/>
              <a:ext cx="1664942" cy="661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456">
                  <a:solidFill>
                    <a:srgbClr val="000000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Las Felipinas</a:t>
              </a:r>
            </a:p>
            <a:p>
              <a:pPr algn="l">
                <a:lnSpc>
                  <a:spcPts val="2039"/>
                </a:lnSpc>
              </a:pPr>
              <a:r>
                <a:rPr lang="en-US" sz="1456">
                  <a:solidFill>
                    <a:srgbClr val="000000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University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0929" cy="806004"/>
            </a:xfrm>
            <a:custGeom>
              <a:avLst/>
              <a:gdLst/>
              <a:ahLst/>
              <a:cxnLst/>
              <a:rect r="r" b="b" t="t" l="l"/>
              <a:pathLst>
                <a:path h="806004" w="820929">
                  <a:moveTo>
                    <a:pt x="0" y="0"/>
                  </a:moveTo>
                  <a:lnTo>
                    <a:pt x="820929" y="0"/>
                  </a:lnTo>
                  <a:lnTo>
                    <a:pt x="820929" y="806004"/>
                  </a:lnTo>
                  <a:lnTo>
                    <a:pt x="0" y="806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307829" y="1763590"/>
            <a:ext cx="8951471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spc="-749" b="true">
                <a:solidFill>
                  <a:srgbClr val="0B59BE"/>
                </a:solidFill>
                <a:latin typeface="Literaturnaya Bold"/>
                <a:ea typeface="Literaturnaya Bold"/>
                <a:cs typeface="Literaturnaya Bold"/>
                <a:sym typeface="Literaturnaya Bold"/>
              </a:rPr>
              <a:t>Welcome to </a:t>
            </a:r>
          </a:p>
          <a:p>
            <a:pPr algn="l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b="true" sz="9999" spc="-749">
                <a:solidFill>
                  <a:srgbClr val="0B59BE"/>
                </a:solidFill>
                <a:latin typeface="Literaturnaya Bold"/>
                <a:ea typeface="Literaturnaya Bold"/>
                <a:cs typeface="Literaturnaya Bold"/>
                <a:sym typeface="Literaturnaya Bold"/>
              </a:rPr>
              <a:t>Marketing 101!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07829" y="5086350"/>
            <a:ext cx="8276327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Place important details about the course here.</a:t>
            </a:r>
          </a:p>
          <a:p>
            <a:pPr algn="l">
              <a:lnSpc>
                <a:spcPts val="3640"/>
              </a:lnSpc>
            </a:pP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Meeting times and location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Instructor name and contact information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Office hours and location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6954481" y="8704385"/>
            <a:ext cx="18288000" cy="4597256"/>
          </a:xfrm>
          <a:custGeom>
            <a:avLst/>
            <a:gdLst/>
            <a:ahLst/>
            <a:cxnLst/>
            <a:rect r="r" b="b" t="t" l="l"/>
            <a:pathLst>
              <a:path h="4597256" w="18288000">
                <a:moveTo>
                  <a:pt x="0" y="0"/>
                </a:moveTo>
                <a:lnTo>
                  <a:pt x="18288000" y="0"/>
                </a:lnTo>
                <a:lnTo>
                  <a:pt x="18288000" y="4597256"/>
                </a:lnTo>
                <a:lnTo>
                  <a:pt x="0" y="4597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465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5851" y="975186"/>
            <a:ext cx="1973449" cy="604503"/>
            <a:chOff x="0" y="0"/>
            <a:chExt cx="2631266" cy="8060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966324" y="56152"/>
              <a:ext cx="1664942" cy="661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456">
                  <a:solidFill>
                    <a:srgbClr val="000000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Las Felipinas</a:t>
              </a:r>
            </a:p>
            <a:p>
              <a:pPr algn="l">
                <a:lnSpc>
                  <a:spcPts val="2039"/>
                </a:lnSpc>
              </a:pPr>
              <a:r>
                <a:rPr lang="en-US" sz="1456">
                  <a:solidFill>
                    <a:srgbClr val="000000"/>
                  </a:solidFill>
                  <a:latin typeface="Della Respira"/>
                  <a:ea typeface="Della Respira"/>
                  <a:cs typeface="Della Respira"/>
                  <a:sym typeface="Della Respira"/>
                </a:rPr>
                <a:t>University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0929" cy="806004"/>
            </a:xfrm>
            <a:custGeom>
              <a:avLst/>
              <a:gdLst/>
              <a:ahLst/>
              <a:cxnLst/>
              <a:rect r="r" b="b" t="t" l="l"/>
              <a:pathLst>
                <a:path h="806004" w="820929">
                  <a:moveTo>
                    <a:pt x="0" y="0"/>
                  </a:moveTo>
                  <a:lnTo>
                    <a:pt x="820929" y="0"/>
                  </a:lnTo>
                  <a:lnTo>
                    <a:pt x="820929" y="806004"/>
                  </a:lnTo>
                  <a:lnTo>
                    <a:pt x="0" y="806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114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69659" y="4114800"/>
            <a:ext cx="10388786" cy="1008578"/>
          </a:xfrm>
          <a:custGeom>
            <a:avLst/>
            <a:gdLst/>
            <a:ahLst/>
            <a:cxnLst/>
            <a:rect r="r" b="b" t="t" l="l"/>
            <a:pathLst>
              <a:path h="1008578" w="10388786">
                <a:moveTo>
                  <a:pt x="0" y="0"/>
                </a:moveTo>
                <a:lnTo>
                  <a:pt x="10388786" y="0"/>
                </a:lnTo>
                <a:lnTo>
                  <a:pt x="10388786" y="1008578"/>
                </a:lnTo>
                <a:lnTo>
                  <a:pt x="0" y="1008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81020" y="1896663"/>
            <a:ext cx="12178280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9"/>
              </a:lnSpc>
              <a:spcBef>
                <a:spcPct val="0"/>
              </a:spcBef>
            </a:pPr>
            <a:r>
              <a:rPr lang="en-US" b="true" sz="9499">
                <a:solidFill>
                  <a:srgbClr val="0B59BE"/>
                </a:solidFill>
                <a:latin typeface="Cartograph Mono Bold"/>
                <a:ea typeface="Cartograph Mono Bold"/>
                <a:cs typeface="Cartograph Mono Bold"/>
                <a:sym typeface="Cartograph Mono Bold"/>
              </a:rPr>
              <a:t>What is Marketing 101?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9659" y="5798287"/>
            <a:ext cx="12253399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You can use bullet points to describe the details you're trying to address.</a:t>
            </a:r>
          </a:p>
          <a:p>
            <a:pPr algn="just">
              <a:lnSpc>
                <a:spcPts val="3839"/>
              </a:lnSpc>
              <a:spcBef>
                <a:spcPct val="0"/>
              </a:spcBef>
            </a:pPr>
          </a:p>
          <a:p>
            <a:pPr algn="just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Course Description </a:t>
            </a:r>
          </a:p>
          <a:p>
            <a:pPr algn="just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Overview of the course content and goals</a:t>
            </a:r>
          </a:p>
          <a:p>
            <a:pPr algn="just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Prerequisites, if any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21467" cy="1518700"/>
          </a:xfrm>
          <a:custGeom>
            <a:avLst/>
            <a:gdLst/>
            <a:ahLst/>
            <a:cxnLst/>
            <a:rect r="r" b="b" t="t" l="l"/>
            <a:pathLst>
              <a:path h="1518700" w="1521467">
                <a:moveTo>
                  <a:pt x="0" y="0"/>
                </a:moveTo>
                <a:lnTo>
                  <a:pt x="1521467" y="0"/>
                </a:lnTo>
                <a:lnTo>
                  <a:pt x="1521467" y="1518700"/>
                </a:lnTo>
                <a:lnTo>
                  <a:pt x="0" y="151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0167" y="1281524"/>
            <a:ext cx="9402270" cy="1459796"/>
          </a:xfrm>
          <a:custGeom>
            <a:avLst/>
            <a:gdLst/>
            <a:ahLst/>
            <a:cxnLst/>
            <a:rect r="r" b="b" t="t" l="l"/>
            <a:pathLst>
              <a:path h="1459796" w="9402270">
                <a:moveTo>
                  <a:pt x="0" y="0"/>
                </a:moveTo>
                <a:lnTo>
                  <a:pt x="9402270" y="0"/>
                </a:lnTo>
                <a:lnTo>
                  <a:pt x="9402270" y="1459796"/>
                </a:lnTo>
                <a:lnTo>
                  <a:pt x="0" y="1459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061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4188" y="1109125"/>
            <a:ext cx="10562950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9"/>
              </a:lnSpc>
              <a:spcBef>
                <a:spcPct val="0"/>
              </a:spcBef>
            </a:pPr>
            <a:r>
              <a:rPr lang="en-US" b="true" sz="9499">
                <a:solidFill>
                  <a:srgbClr val="0B59BE"/>
                </a:solidFill>
                <a:latin typeface="Cartograph Mono Bold"/>
                <a:ea typeface="Cartograph Mono Bold"/>
                <a:cs typeface="Cartograph Mono Bold"/>
                <a:sym typeface="Cartograph Mono Bold"/>
              </a:rPr>
              <a:t>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86175"/>
            <a:ext cx="14093926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You can use bullet points to describe the details you're trying to address.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</a:p>
          <a:p>
            <a:pPr algn="l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Prerequisites and co-requisite course/s (if any)</a:t>
            </a:r>
          </a:p>
          <a:p>
            <a:pPr algn="l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Required textbooks, readings, and equipment to bring (if any)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7961" y="1281524"/>
            <a:ext cx="11566122" cy="1459796"/>
          </a:xfrm>
          <a:custGeom>
            <a:avLst/>
            <a:gdLst/>
            <a:ahLst/>
            <a:cxnLst/>
            <a:rect r="r" b="b" t="t" l="l"/>
            <a:pathLst>
              <a:path h="1459796" w="11566122">
                <a:moveTo>
                  <a:pt x="0" y="0"/>
                </a:moveTo>
                <a:lnTo>
                  <a:pt x="11566123" y="0"/>
                </a:lnTo>
                <a:lnTo>
                  <a:pt x="11566123" y="1459796"/>
                </a:lnTo>
                <a:lnTo>
                  <a:pt x="0" y="1459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5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0164" y="1028700"/>
            <a:ext cx="10793920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9"/>
              </a:lnSpc>
              <a:spcBef>
                <a:spcPct val="0"/>
              </a:spcBef>
            </a:pPr>
            <a:r>
              <a:rPr lang="en-US" b="true" sz="9499">
                <a:solidFill>
                  <a:srgbClr val="0B59BE"/>
                </a:solidFill>
                <a:latin typeface="Cartograph Mono Bold"/>
                <a:ea typeface="Cartograph Mono Bold"/>
                <a:cs typeface="Cartograph Mono Bold"/>
                <a:sym typeface="Cartograph Mono Bold"/>
              </a:rPr>
              <a:t>Grading Policy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11648"/>
            <a:ext cx="14596848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You can use bullet points to describe the details you're trying to address.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</a:p>
          <a:p>
            <a:pPr algn="l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Breakdown of grading components (e.g. exams, assignments, participation)</a:t>
            </a:r>
          </a:p>
          <a:p>
            <a:pPr algn="l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Grading scale and criteria</a:t>
            </a:r>
          </a:p>
          <a:p>
            <a:pPr algn="l" marL="690879" indent="-34543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trike="noStrike" u="none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Policies on late work, make-up exams, and extra credit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521467" cy="1518700"/>
          </a:xfrm>
          <a:custGeom>
            <a:avLst/>
            <a:gdLst/>
            <a:ahLst/>
            <a:cxnLst/>
            <a:rect r="r" b="b" t="t" l="l"/>
            <a:pathLst>
              <a:path h="1518700" w="1521467">
                <a:moveTo>
                  <a:pt x="0" y="0"/>
                </a:moveTo>
                <a:lnTo>
                  <a:pt x="1521467" y="0"/>
                </a:lnTo>
                <a:lnTo>
                  <a:pt x="1521467" y="1518700"/>
                </a:lnTo>
                <a:lnTo>
                  <a:pt x="0" y="151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584167" y="3279860"/>
          <a:ext cx="9331817" cy="4504389"/>
        </p:xfrm>
        <a:graphic>
          <a:graphicData uri="http://schemas.openxmlformats.org/drawingml/2006/table">
            <a:tbl>
              <a:tblPr/>
              <a:tblGrid>
                <a:gridCol w="6962220"/>
                <a:gridCol w="2369598"/>
              </a:tblGrid>
              <a:tr h="932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Cartograph Mono Bold"/>
                          <a:ea typeface="Cartograph Mono Bold"/>
                          <a:cs typeface="Cartograph Mono Bold"/>
                          <a:sym typeface="Cartograph Mono Bold"/>
                        </a:rPr>
                        <a:t>Class Participation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rtograph Mono"/>
                          <a:ea typeface="Cartograph Mono"/>
                          <a:cs typeface="Cartograph Mono"/>
                          <a:sym typeface="Cartograph Mono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5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Cartograph Mono Bold"/>
                          <a:ea typeface="Cartograph Mono Bold"/>
                          <a:cs typeface="Cartograph Mono Bold"/>
                          <a:sym typeface="Cartograph Mono Bold"/>
                        </a:rPr>
                        <a:t>Assignments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rtograph Mono"/>
                          <a:ea typeface="Cartograph Mono"/>
                          <a:cs typeface="Cartograph Mono"/>
                          <a:sym typeface="Cartograph Mono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5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Cartograph Mono Bold"/>
                          <a:ea typeface="Cartograph Mono Bold"/>
                          <a:cs typeface="Cartograph Mono Bold"/>
                          <a:sym typeface="Cartograph Mono Bold"/>
                        </a:rPr>
                        <a:t>Performance Tasks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rtograph Mono"/>
                          <a:ea typeface="Cartograph Mono"/>
                          <a:cs typeface="Cartograph Mono"/>
                          <a:sym typeface="Cartograph Mono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2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Cartograph Mono Bold"/>
                          <a:ea typeface="Cartograph Mono Bold"/>
                          <a:cs typeface="Cartograph Mono Bold"/>
                          <a:sym typeface="Cartograph Mono Bold"/>
                        </a:rPr>
                        <a:t>Finals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rtograph Mono"/>
                          <a:ea typeface="Cartograph Mono"/>
                          <a:cs typeface="Cartograph Mono"/>
                          <a:sym typeface="Cartograph Mono"/>
                        </a:rPr>
                        <a:t>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2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B59BE"/>
                          </a:solidFill>
                          <a:latin typeface="Cartograph Mono"/>
                          <a:ea typeface="Cartograph Mono"/>
                          <a:cs typeface="Cartograph Mono"/>
                          <a:sym typeface="Cartograph Mono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B59BE"/>
                          </a:solidFill>
                          <a:latin typeface="Cartograph Mono Bold"/>
                          <a:ea typeface="Cartograph Mono Bold"/>
                          <a:cs typeface="Cartograph Mono Bold"/>
                          <a:sym typeface="Cartograph Mono Bold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200208" y="1629204"/>
            <a:ext cx="988758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4"/>
              </a:lnSpc>
              <a:spcBef>
                <a:spcPct val="0"/>
              </a:spcBef>
            </a:pPr>
            <a:r>
              <a:rPr lang="en-US" b="true" sz="5787" u="sng">
                <a:solidFill>
                  <a:srgbClr val="0B59BE"/>
                </a:solidFill>
                <a:latin typeface="Cartograph Mono Bold"/>
                <a:ea typeface="Cartograph Mono Bold"/>
                <a:cs typeface="Cartograph Mono Bold"/>
                <a:sym typeface="Cartograph Mono Bold"/>
              </a:rPr>
              <a:t>The Grading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11702" y="8243345"/>
            <a:ext cx="4264596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B59BE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LET’S DO OUR BEST, CLASS!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237275" y="-10211486"/>
            <a:ext cx="18974701" cy="11850215"/>
          </a:xfrm>
          <a:custGeom>
            <a:avLst/>
            <a:gdLst/>
            <a:ahLst/>
            <a:cxnLst/>
            <a:rect r="r" b="b" t="t" l="l"/>
            <a:pathLst>
              <a:path h="11850215" w="18974701">
                <a:moveTo>
                  <a:pt x="0" y="0"/>
                </a:moveTo>
                <a:lnTo>
                  <a:pt x="18974700" y="0"/>
                </a:lnTo>
                <a:lnTo>
                  <a:pt x="18974700" y="11850215"/>
                </a:lnTo>
                <a:lnTo>
                  <a:pt x="0" y="1185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4" t="-6024" r="-1777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0" y="7575190"/>
            <a:ext cx="18288000" cy="6506444"/>
          </a:xfrm>
          <a:custGeom>
            <a:avLst/>
            <a:gdLst/>
            <a:ahLst/>
            <a:cxnLst/>
            <a:rect r="r" b="b" t="t" l="l"/>
            <a:pathLst>
              <a:path h="6506444" w="18288000">
                <a:moveTo>
                  <a:pt x="0" y="0"/>
                </a:moveTo>
                <a:lnTo>
                  <a:pt x="18288000" y="0"/>
                </a:lnTo>
                <a:lnTo>
                  <a:pt x="18288000" y="6506443"/>
                </a:lnTo>
                <a:lnTo>
                  <a:pt x="0" y="6506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64" t="-117465" r="-20764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54498"/>
            <a:ext cx="14596848" cy="440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You can use bullet points to describe the details you're trying to address.</a:t>
            </a:r>
          </a:p>
          <a:p>
            <a:pPr algn="l">
              <a:lnSpc>
                <a:spcPts val="4416"/>
              </a:lnSpc>
            </a:pP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List of topics, readings, and assignments for each week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Important dates (midterm, final exam, etc.)</a:t>
            </a:r>
          </a:p>
          <a:p>
            <a:pPr algn="l">
              <a:lnSpc>
                <a:spcPts val="4416"/>
              </a:lnSpc>
            </a:pPr>
          </a:p>
          <a:p>
            <a:pPr algn="l">
              <a:lnSpc>
                <a:spcPts val="4416"/>
              </a:lnSpc>
            </a:pPr>
          </a:p>
          <a:p>
            <a:pPr algn="l">
              <a:lnSpc>
                <a:spcPts val="441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396669" cy="1419523"/>
          </a:xfrm>
          <a:custGeom>
            <a:avLst/>
            <a:gdLst/>
            <a:ahLst/>
            <a:cxnLst/>
            <a:rect r="r" b="b" t="t" l="l"/>
            <a:pathLst>
              <a:path h="1419523" w="1396669">
                <a:moveTo>
                  <a:pt x="0" y="0"/>
                </a:moveTo>
                <a:lnTo>
                  <a:pt x="1396669" y="0"/>
                </a:lnTo>
                <a:lnTo>
                  <a:pt x="1396669" y="1419523"/>
                </a:lnTo>
                <a:lnTo>
                  <a:pt x="0" y="141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7961" y="1281524"/>
            <a:ext cx="11767383" cy="1459796"/>
          </a:xfrm>
          <a:custGeom>
            <a:avLst/>
            <a:gdLst/>
            <a:ahLst/>
            <a:cxnLst/>
            <a:rect r="r" b="b" t="t" l="l"/>
            <a:pathLst>
              <a:path h="1459796" w="11767383">
                <a:moveTo>
                  <a:pt x="0" y="0"/>
                </a:moveTo>
                <a:lnTo>
                  <a:pt x="11767384" y="0"/>
                </a:lnTo>
                <a:lnTo>
                  <a:pt x="11767384" y="1459796"/>
                </a:lnTo>
                <a:lnTo>
                  <a:pt x="0" y="1459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33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2856" y="1109125"/>
            <a:ext cx="1298228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9"/>
              </a:lnSpc>
              <a:spcBef>
                <a:spcPct val="0"/>
              </a:spcBef>
            </a:pPr>
            <a:r>
              <a:rPr lang="en-US" b="true" sz="9499">
                <a:solidFill>
                  <a:srgbClr val="0B59BE"/>
                </a:solidFill>
                <a:latin typeface="Cartograph Mono Bold"/>
                <a:ea typeface="Cartograph Mono Bold"/>
                <a:cs typeface="Cartograph Mono Bold"/>
                <a:sym typeface="Cartograph Mono Bold"/>
              </a:rPr>
              <a:t>Course Schedule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7961" y="1281524"/>
            <a:ext cx="15101339" cy="1459796"/>
          </a:xfrm>
          <a:custGeom>
            <a:avLst/>
            <a:gdLst/>
            <a:ahLst/>
            <a:cxnLst/>
            <a:rect r="r" b="b" t="t" l="l"/>
            <a:pathLst>
              <a:path h="1459796" w="15101339">
                <a:moveTo>
                  <a:pt x="0" y="0"/>
                </a:moveTo>
                <a:lnTo>
                  <a:pt x="15101339" y="0"/>
                </a:lnTo>
                <a:lnTo>
                  <a:pt x="15101339" y="1459796"/>
                </a:lnTo>
                <a:lnTo>
                  <a:pt x="0" y="1459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9421" y="1028700"/>
            <a:ext cx="14395731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99"/>
              </a:lnSpc>
              <a:spcBef>
                <a:spcPct val="0"/>
              </a:spcBef>
            </a:pPr>
            <a:r>
              <a:rPr lang="en-US" b="true" sz="9499">
                <a:solidFill>
                  <a:srgbClr val="0B59BE"/>
                </a:solidFill>
                <a:latin typeface="Cartograph Mono Bold"/>
                <a:ea typeface="Cartograph Mono Bold"/>
                <a:cs typeface="Cartograph Mono Bold"/>
                <a:sym typeface="Cartograph Mono Bold"/>
              </a:rPr>
              <a:t>Classroom Policies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54498"/>
            <a:ext cx="14596848" cy="495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You can use bullet points to describe the details you're trying to address.</a:t>
            </a:r>
          </a:p>
          <a:p>
            <a:pPr algn="l">
              <a:lnSpc>
                <a:spcPts val="4416"/>
              </a:lnSpc>
            </a:pP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Attendance and participation expectations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Policies on academic integrity and plagiarism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Accommodations for students with disabilities and exchange students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Technology policies (use of laptops, phones, etc.)</a:t>
            </a:r>
          </a:p>
          <a:p>
            <a:pPr algn="l">
              <a:lnSpc>
                <a:spcPts val="441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396669" cy="1419523"/>
          </a:xfrm>
          <a:custGeom>
            <a:avLst/>
            <a:gdLst/>
            <a:ahLst/>
            <a:cxnLst/>
            <a:rect r="r" b="b" t="t" l="l"/>
            <a:pathLst>
              <a:path h="1419523" w="1396669">
                <a:moveTo>
                  <a:pt x="0" y="0"/>
                </a:moveTo>
                <a:lnTo>
                  <a:pt x="1396669" y="0"/>
                </a:lnTo>
                <a:lnTo>
                  <a:pt x="1396669" y="1419523"/>
                </a:lnTo>
                <a:lnTo>
                  <a:pt x="0" y="1419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54498"/>
            <a:ext cx="14596848" cy="606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You can use bullet points to describe the details you're trying to address.</a:t>
            </a:r>
          </a:p>
          <a:p>
            <a:pPr algn="l">
              <a:lnSpc>
                <a:spcPts val="4416"/>
              </a:lnSpc>
            </a:pP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Campus resources for academic support (e.g. tutoring, writing center)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Online resources for course materials (e.g. online textbook, course website)</a:t>
            </a:r>
          </a:p>
          <a:p>
            <a:pPr algn="l" marL="690881" indent="-345440" lvl="1">
              <a:lnSpc>
                <a:spcPts val="4416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rtograph Mono"/>
                <a:ea typeface="Cartograph Mono"/>
                <a:cs typeface="Cartograph Mono"/>
                <a:sym typeface="Cartograph Mono"/>
              </a:rPr>
              <a:t>Other recommended readings and resources</a:t>
            </a:r>
          </a:p>
          <a:p>
            <a:pPr algn="l">
              <a:lnSpc>
                <a:spcPts val="4416"/>
              </a:lnSpc>
            </a:pPr>
          </a:p>
          <a:p>
            <a:pPr algn="l">
              <a:lnSpc>
                <a:spcPts val="4416"/>
              </a:lnSpc>
            </a:pPr>
          </a:p>
          <a:p>
            <a:pPr algn="l">
              <a:lnSpc>
                <a:spcPts val="441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396669" cy="1419523"/>
          </a:xfrm>
          <a:custGeom>
            <a:avLst/>
            <a:gdLst/>
            <a:ahLst/>
            <a:cxnLst/>
            <a:rect r="r" b="b" t="t" l="l"/>
            <a:pathLst>
              <a:path h="1419523" w="1396669">
                <a:moveTo>
                  <a:pt x="0" y="0"/>
                </a:moveTo>
                <a:lnTo>
                  <a:pt x="1396669" y="0"/>
                </a:lnTo>
                <a:lnTo>
                  <a:pt x="1396669" y="1419523"/>
                </a:lnTo>
                <a:lnTo>
                  <a:pt x="0" y="141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7961" y="1281524"/>
            <a:ext cx="15101339" cy="1459796"/>
          </a:xfrm>
          <a:custGeom>
            <a:avLst/>
            <a:gdLst/>
            <a:ahLst/>
            <a:cxnLst/>
            <a:rect r="r" b="b" t="t" l="l"/>
            <a:pathLst>
              <a:path h="1459796" w="15101339">
                <a:moveTo>
                  <a:pt x="0" y="0"/>
                </a:moveTo>
                <a:lnTo>
                  <a:pt x="15101339" y="0"/>
                </a:lnTo>
                <a:lnTo>
                  <a:pt x="15101339" y="1459796"/>
                </a:lnTo>
                <a:lnTo>
                  <a:pt x="0" y="1459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6135" y="1028700"/>
            <a:ext cx="14907448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B59BE"/>
                </a:solidFill>
                <a:latin typeface="Cartograph Mono Bold"/>
                <a:ea typeface="Cartograph Mono Bold"/>
                <a:cs typeface="Cartograph Mono Bold"/>
                <a:sym typeface="Cartograph Mono Bold"/>
              </a:rPr>
              <a:t>Additional Resources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DAGpTcYySAg</dc:identifier>
  <dcterms:modified xsi:type="dcterms:W3CDTF">2011-08-01T06:04:30Z</dcterms:modified>
  <cp:revision>1</cp:revision>
  <dc:title>Lesson Plan Presentation in White Blue and Purple Modern Minimal Style</dc:title>
</cp:coreProperties>
</file>